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738" r:id="rId1"/>
    <p:sldMasterId id="2147483750" r:id="rId2"/>
  </p:sldMasterIdLst>
  <p:notesMasterIdLst>
    <p:notesMasterId r:id="rId32"/>
  </p:notesMasterIdLst>
  <p:sldIdLst>
    <p:sldId id="258" r:id="rId3"/>
    <p:sldId id="259" r:id="rId4"/>
    <p:sldId id="262" r:id="rId5"/>
    <p:sldId id="264" r:id="rId6"/>
    <p:sldId id="265" r:id="rId7"/>
    <p:sldId id="266" r:id="rId8"/>
    <p:sldId id="267" r:id="rId9"/>
    <p:sldId id="268" r:id="rId10"/>
    <p:sldId id="263" r:id="rId11"/>
    <p:sldId id="269" r:id="rId12"/>
    <p:sldId id="270" r:id="rId13"/>
    <p:sldId id="271" r:id="rId14"/>
    <p:sldId id="275" r:id="rId15"/>
    <p:sldId id="274" r:id="rId16"/>
    <p:sldId id="277" r:id="rId17"/>
    <p:sldId id="279" r:id="rId18"/>
    <p:sldId id="280" r:id="rId19"/>
    <p:sldId id="281" r:id="rId20"/>
    <p:sldId id="282" r:id="rId21"/>
    <p:sldId id="286" r:id="rId22"/>
    <p:sldId id="285" r:id="rId23"/>
    <p:sldId id="287" r:id="rId24"/>
    <p:sldId id="284" r:id="rId25"/>
    <p:sldId id="288" r:id="rId26"/>
    <p:sldId id="289" r:id="rId27"/>
    <p:sldId id="290" r:id="rId28"/>
    <p:sldId id="292" r:id="rId29"/>
    <p:sldId id="293" r:id="rId30"/>
    <p:sldId id="261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3" d="100"/>
          <a:sy n="83" d="100"/>
        </p:scale>
        <p:origin x="6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FB952-1369-42D0-B419-FE1F3FEF2944}" type="datetimeFigureOut">
              <a:rPr lang="en-GB" smtClean="0"/>
              <a:t>05/05/2021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0F723A-3575-4DC4-BC62-8F7596DC0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6569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7D26EA83-6024-42D0-A4AA-D3E75F2350A9}" type="datetime1">
              <a:rPr lang="en-GB" smtClean="0"/>
              <a:t>05/05/2021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28646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C164-F0F0-42A5-98C3-81064A25CC53}" type="datetime1">
              <a:rPr lang="en-GB" smtClean="0"/>
              <a:t>05/05/2021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942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73DB8-35C6-48CE-B871-CE2BE8084F10}" type="datetime1">
              <a:rPr lang="en-GB" smtClean="0"/>
              <a:t>05/05/2021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813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8E3DC-B3D6-4A97-B9B6-4D49D2D59123}" type="datetime1">
              <a:rPr lang="en-GB" smtClean="0"/>
              <a:t>05/05/2021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272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E59B2-CE0F-457F-ABBD-652F38CFF273}" type="datetime1">
              <a:rPr lang="en-GB" smtClean="0"/>
              <a:t>05/05/2021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2780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6B239-F4C1-44CF-A898-4C16C8AAA148}" type="datetime1">
              <a:rPr lang="en-GB" smtClean="0"/>
              <a:t>05/05/2021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5075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9A5BB-7D2B-4D0F-8FAD-E3B7F3C6C7A1}" type="datetime1">
              <a:rPr lang="en-GB" smtClean="0"/>
              <a:t>05/05/2021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71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74390-49AE-423A-A6CC-5034A04546BB}" type="datetime1">
              <a:rPr lang="en-GB" smtClean="0"/>
              <a:t>05/05/2021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41040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AE08-CB61-4A4F-B85C-E85564C374AF}" type="datetime1">
              <a:rPr lang="en-GB" smtClean="0"/>
              <a:t>05/05/2021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4715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E0CE9-A669-4B69-ACB5-CCF02ADDECE6}" type="datetime1">
              <a:rPr lang="en-GB" smtClean="0"/>
              <a:t>05/05/2021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44863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003CD-CB9C-49BC-A839-8C326E3491EE}" type="datetime1">
              <a:rPr lang="en-GB" smtClean="0"/>
              <a:t>05/05/2021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9700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C1442-0782-4056-BBE1-A7079AEB71F5}" type="datetime1">
              <a:rPr lang="en-GB" smtClean="0"/>
              <a:t>05/05/2021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42059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31DA5-E42B-456D-8D81-7CF5081C9001}" type="datetime1">
              <a:rPr lang="en-GB" smtClean="0"/>
              <a:t>05/05/2021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5062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65C69-6B0D-402A-BDE0-3E09E8D3A391}" type="datetime1">
              <a:rPr lang="en-GB" smtClean="0"/>
              <a:t>05/05/2021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21892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D7290-1CE8-4FA9-8705-9ECF6D0181A5}" type="datetime1">
              <a:rPr lang="en-GB" smtClean="0"/>
              <a:t>05/05/2021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28699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59987-E2B7-4688-A632-5B5AF16F2FF0}" type="datetime1">
              <a:rPr lang="en-GB" smtClean="0"/>
              <a:t>05/05/2021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799454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9A723-B0D8-4C91-B5CE-4E808882B458}" type="datetime1">
              <a:rPr lang="en-GB" smtClean="0"/>
              <a:t>05/05/2021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7997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BA624-4B87-4C54-9082-C68C6C4B854E}" type="datetime1">
              <a:rPr lang="en-GB" smtClean="0"/>
              <a:t>05/05/2021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0991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7E63A-5C83-408A-B259-E853793C5263}" type="datetime1">
              <a:rPr lang="en-GB" smtClean="0"/>
              <a:t>05/05/2021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1004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61227-6BB8-4A84-9545-B6C76C57A26B}" type="datetime1">
              <a:rPr lang="en-GB" smtClean="0"/>
              <a:t>05/05/2021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343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B3BD9-59C1-454E-BDA8-4A2AAFAD0C62}" type="datetime1">
              <a:rPr lang="en-GB" smtClean="0"/>
              <a:t>05/05/2021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7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E1CD3-DA57-49A7-9C12-7201B61C6479}" type="datetime1">
              <a:rPr lang="en-GB" smtClean="0"/>
              <a:t>05/05/2021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82123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F8C89-9240-440B-B0DB-5B7E1897BE02}" type="datetime1">
              <a:rPr lang="en-GB" smtClean="0"/>
              <a:t>05/05/2021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2360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5ED52-DAFE-4B34-96B5-87A5429AA6B4}" type="datetime1">
              <a:rPr lang="en-GB" smtClean="0"/>
              <a:t>05/05/2021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828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E1EE5-5200-4A8C-9BEC-C176AEBEEE93}" type="datetime1">
              <a:rPr lang="en-GB" smtClean="0"/>
              <a:t>05/05/2021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30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F873-83ED-4B7A-AAAE-103E1DBFB1B2}" type="datetime1">
              <a:rPr lang="en-GB" smtClean="0"/>
              <a:t>05/05/2021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6293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E9299-A5E5-4D35-923E-08A6E3BF37E6}" type="datetime1">
              <a:rPr lang="en-GB" smtClean="0"/>
              <a:t>05/05/2021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787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A14AD-3622-4C5C-B3E7-5266993ABA04}" type="datetime1">
              <a:rPr lang="en-GB" smtClean="0"/>
              <a:t>05/05/2021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1793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8DED948-CC91-4792-9FAE-8AEEF0E0A44E}" type="datetime1">
              <a:rPr lang="en-GB" smtClean="0"/>
              <a:t>05/05/2021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3485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A0C44250-2BF9-4133-A9B2-A1EBA1A41E79}" type="datetime1">
              <a:rPr lang="en-GB" smtClean="0"/>
              <a:t>05/05/2021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57025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project.org/other-docs.html" TargetMode="External"/><Relationship Id="rId2" Type="http://schemas.openxmlformats.org/officeDocument/2006/relationships/hyperlink" Target="https://core.ac.uk/reader/2705228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drr.io/cran/RGtk2/man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kaggle.com/fedesoriano/stroke-prediction-datase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3B50A4-1C8F-485D-BDBD-E3AB180D55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8993" y="2268665"/>
            <a:ext cx="8909698" cy="1981200"/>
          </a:xfrm>
        </p:spPr>
        <p:txBody>
          <a:bodyPr>
            <a:noAutofit/>
          </a:bodyPr>
          <a:lstStyle/>
          <a:p>
            <a:pPr algn="ctr"/>
            <a:r>
              <a:rPr lang="en-US" sz="3500" b="1" dirty="0">
                <a:solidFill>
                  <a:schemeClr val="tx1"/>
                </a:solidFill>
                <a:latin typeface="Ubuntu" panose="020B0504030602030204" pitchFamily="34" charset="0"/>
              </a:rPr>
              <a:t>Data Analytics with R – Mini Project</a:t>
            </a:r>
          </a:p>
          <a:p>
            <a:pPr algn="ctr"/>
            <a:r>
              <a:rPr lang="en-US" sz="3500" b="1" dirty="0">
                <a:solidFill>
                  <a:schemeClr val="tx1"/>
                </a:solidFill>
                <a:latin typeface="Ubuntu" panose="020B0504030602030204" pitchFamily="34" charset="0"/>
              </a:rPr>
              <a:t>Stroke Predictor</a:t>
            </a:r>
            <a:br>
              <a:rPr lang="en-US" sz="3000" b="1" dirty="0">
                <a:solidFill>
                  <a:schemeClr val="tx1"/>
                </a:solidFill>
                <a:latin typeface="Ubuntu" panose="020B0504030602030204" pitchFamily="34" charset="0"/>
              </a:rPr>
            </a:br>
            <a:br>
              <a:rPr lang="en-US" sz="3000" b="1" dirty="0">
                <a:solidFill>
                  <a:schemeClr val="tx1"/>
                </a:solidFill>
                <a:latin typeface="Ubuntu" panose="020B0504030602030204" pitchFamily="34" charset="0"/>
              </a:rPr>
            </a:br>
            <a:r>
              <a:rPr lang="en-GB" sz="2000" b="1" i="1" u="sng" dirty="0">
                <a:solidFill>
                  <a:schemeClr val="tx1"/>
                </a:solidFill>
                <a:latin typeface="Candara" panose="020E0502030303020204" pitchFamily="34" charset="0"/>
              </a:rPr>
              <a:t>Submitted by:</a:t>
            </a:r>
            <a:endParaRPr lang="en-US" sz="2000" b="1" u="sng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323EA91-AB05-4C78-873A-ABC21843EE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507415"/>
              </p:ext>
            </p:extLst>
          </p:nvPr>
        </p:nvGraphicFramePr>
        <p:xfrm>
          <a:off x="4058897" y="4249865"/>
          <a:ext cx="4074204" cy="1981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3039">
                  <a:extLst>
                    <a:ext uri="{9D8B030D-6E8A-4147-A177-3AD203B41FA5}">
                      <a16:colId xmlns:a16="http://schemas.microsoft.com/office/drawing/2014/main" val="439530131"/>
                    </a:ext>
                  </a:extLst>
                </a:gridCol>
                <a:gridCol w="1921165">
                  <a:extLst>
                    <a:ext uri="{9D8B030D-6E8A-4147-A177-3AD203B41FA5}">
                      <a16:colId xmlns:a16="http://schemas.microsoft.com/office/drawing/2014/main" val="32898653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Pasang Gurung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20171CSE0491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937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Prajwal Gowda S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20171CSE518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7983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Prakyath S Arya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20171CSE0523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99694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Prathyaksh NP</a:t>
                      </a:r>
                    </a:p>
                  </a:txBody>
                  <a:tcP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20171CSE0529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165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Preetham 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20171CSE0532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397454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9D8714F-16C5-4DD6-B14E-B23A7F69D9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" t="662" r="-83" b="662"/>
          <a:stretch/>
        </p:blipFill>
        <p:spPr>
          <a:xfrm>
            <a:off x="1494160" y="318819"/>
            <a:ext cx="9457406" cy="170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31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90" y="103361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Data 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528" y="1228438"/>
            <a:ext cx="9886418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Load the dataset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stroke_data_set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= read.csv("stroke-dataset.csv")</a:t>
            </a:r>
          </a:p>
          <a:p>
            <a:r>
              <a:rPr lang="en-GB" dirty="0">
                <a:latin typeface="Ubuntu" panose="020B0504030602030204" pitchFamily="34" charset="0"/>
              </a:rPr>
              <a:t>Delete the id column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dataset =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stroke_data_set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[, 2:12]</a:t>
            </a:r>
          </a:p>
          <a:p>
            <a:r>
              <a:rPr lang="en-GB" dirty="0">
                <a:latin typeface="Ubuntu" panose="020B0504030602030204" pitchFamily="34" charset="0"/>
              </a:rPr>
              <a:t>Rename the columns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colnames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(dataset) = c("gender", "age", "hyper", "heart", "marital", "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worktype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", "residence", "glucose", "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bmi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", "smoking", "stroke")</a:t>
            </a:r>
          </a:p>
          <a:p>
            <a:r>
              <a:rPr lang="en-GB" dirty="0">
                <a:latin typeface="Ubuntu" panose="020B0504030602030204" pitchFamily="34" charset="0"/>
              </a:rPr>
              <a:t> Data cleaning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for all attributes{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dataset = subset(dataset, attribute != "N/A")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dirty="0">
                <a:latin typeface="Ubuntu" panose="020B0504030602030204" pitchFamily="34" charset="0"/>
              </a:rPr>
              <a:t>Dataset has 5110 rows out of which  only 180 records have label as 1 hence, we take only 400 records to prevent overfitting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dataset = dataset[1:400, ]</a:t>
            </a:r>
          </a:p>
          <a:p>
            <a:r>
              <a:rPr lang="it-IT" dirty="0">
                <a:latin typeface="Ubuntu" panose="020B0504030602030204" pitchFamily="34" charset="0"/>
              </a:rPr>
              <a:t>BMI attribute is a string hence, convert it to numeric values</a:t>
            </a:r>
            <a:br>
              <a:rPr lang="it-IT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it-IT" dirty="0">
                <a:solidFill>
                  <a:srgbClr val="FFFF00"/>
                </a:solidFill>
                <a:latin typeface="Consolas" panose="020B0609020204030204" pitchFamily="49" charset="0"/>
              </a:rPr>
              <a:t>dataset$bmi = as.numeric(dataset$bmi)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GB" dirty="0">
              <a:latin typeface="Ubuntu" panose="020B0504030602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417FF-5739-4A03-9E16-3D912F7A6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7360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121834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873" y="1283856"/>
            <a:ext cx="9886418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Class label analysis using Pie Chart</a:t>
            </a:r>
          </a:p>
          <a:p>
            <a:pPr marL="0" indent="0">
              <a:buNone/>
            </a:pP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stroke_data_set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= read.csv("stroke-dataset.csv")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stroke_1 =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nrow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(dataset[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dataset$stroke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== 1,])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stroke_1_p = stroke_1 /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nrow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(dataset)) * 100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stroke_0 =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nrow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(dataset[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dataset$stroke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== 0,])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stroke_0_p = ((stroke_0 /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nrow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(dataset)) * 100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labels = c("% of No Stroke", "% of Stroke")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pie3D(c(stroke_0, stroke_1), 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     labels = c(stroke_0_p, stroke_1_p), 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     height=0.2, explode = 0.1, col=c(5, 4), 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     main = "Stroke Dataset Labels' Analysis“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legend("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topright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", labels, fill=c(5, 4))</a:t>
            </a:r>
          </a:p>
          <a:p>
            <a:pPr marL="0" indent="0">
              <a:buNone/>
            </a:pPr>
            <a:endParaRPr lang="en-GB" dirty="0">
              <a:latin typeface="Ubuntu" panose="020B0504030602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703882-2DCB-4E84-8FDD-70B97AA7BA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2" t="1776" r="12706" b="18721"/>
          <a:stretch/>
        </p:blipFill>
        <p:spPr>
          <a:xfrm>
            <a:off x="6677887" y="1627821"/>
            <a:ext cx="4335533" cy="424428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98D57-7300-445C-AAB5-A71B559B7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4429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-127547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97" y="855202"/>
            <a:ext cx="10579146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Binary data analysis using Bar Graph</a:t>
            </a:r>
          </a:p>
          <a:p>
            <a:pPr marL="0" indent="0">
              <a:buNone/>
            </a:pP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qplot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(data=dataset, x=gender, main="Gender", bins=3)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qplot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(data=dataset, x=marital, main="Ever Married", bins=4)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A28708-ECA5-4383-982C-2C2138200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97" y="2177460"/>
            <a:ext cx="5381937" cy="4441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B69C9A-4ACA-49E0-A1FB-36F46F653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579" y="2186695"/>
            <a:ext cx="5390530" cy="44266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E6EA8-6390-49C9-946F-5F4518D6A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457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-127547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751" y="835892"/>
            <a:ext cx="10579146" cy="49322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qplot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(data=dataset, x=hyper, main="Hypertension", bins=3)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qplot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(data=dataset, x=heart, main="Heart Disease", bins=3)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C6AAB-2FC6-49C3-B4D5-0149AC492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89" y="1829091"/>
            <a:ext cx="5388665" cy="48604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D126AA-2AD1-4BB6-BD53-10D902431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533" y="1818641"/>
            <a:ext cx="5485758" cy="486049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11D2D-ED09-4ABC-9AAC-543A4D108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466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99" y="-109075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400" y="772074"/>
            <a:ext cx="10579146" cy="49322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qplot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(data=dataset, x=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worktype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main="Work Type", bins=4)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qplot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(data=dataset, x=residence, main="Residence Type", bins=4)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qplot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(data=dataset, x=smoking, main="Smoking Status", bins=5)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6651BC-D963-4027-B7CB-39E9188C9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1" y="2087330"/>
            <a:ext cx="3972416" cy="45755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8AEDB1-B1DA-4086-88AA-7D7CB378B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889" y="2087330"/>
            <a:ext cx="3964103" cy="45755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291D8E-9419-48F7-940E-0086C6BA48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074" y="2087331"/>
            <a:ext cx="3969449" cy="457551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D11E1A-5D43-41BA-92A3-5E9A56AB3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178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-127547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642" y="855202"/>
            <a:ext cx="10579146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Continuous data analysis using Histogram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hist(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dataset$glucose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xlab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="Glucose Levels",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ylab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="Frequency", col="yellow", border="black", main="Histogram of Glucose levels")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hist(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dataset$bmi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xlab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="BMI",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ylab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="Frequency", col="blue", border="black", main="Histogram of BMI")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332482-9D9A-457B-AE46-15DFD87B1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712" y="2623128"/>
            <a:ext cx="4597681" cy="4147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BD99CF-79ED-4D67-B160-94C624D4B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05" y="2623129"/>
            <a:ext cx="4597681" cy="414704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3E107DD-D4F7-4E07-AD88-B33B93EA5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667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-127547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642" y="855202"/>
            <a:ext cx="10579146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Age analysis using scatter plot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ggplot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(data=dataset,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aes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(x=stroke, y=age, color="green")) +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geom_point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665F70-2E56-47F2-BBF7-6A0F9C9D3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072" y="1749936"/>
            <a:ext cx="6899563" cy="502023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60F1AA-CD58-4049-9669-A3BAD718D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0162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121834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Training and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873" y="1283856"/>
            <a:ext cx="9886418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The data is trained and tested with the algorithm to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latin typeface="Ubuntu" panose="020B0504030602030204" pitchFamily="34" charset="0"/>
              </a:rPr>
              <a:t>evaluate the performance</a:t>
            </a:r>
          </a:p>
          <a:p>
            <a:r>
              <a:rPr lang="en-GB" dirty="0">
                <a:latin typeface="Ubuntu" panose="020B0504030602030204" pitchFamily="34" charset="0"/>
              </a:rPr>
              <a:t>Shuffle the dataset to avoid 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latin typeface="Ubuntu" panose="020B0504030602030204" pitchFamily="34" charset="0"/>
              </a:rPr>
              <a:t>overfitting and underfitting</a:t>
            </a:r>
          </a:p>
          <a:p>
            <a:pPr marL="0" indent="0">
              <a:buNone/>
            </a:pP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set.seed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(101) 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rows = sample(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nrow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data_set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)) 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data_set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data_set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[rows, ]</a:t>
            </a:r>
          </a:p>
          <a:p>
            <a:pPr marL="0" indent="0">
              <a:buNone/>
            </a:pP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latin typeface="Ubuntu" panose="020B0504030602030204" pitchFamily="34" charset="0"/>
              </a:rPr>
              <a:t>We split the dataset into train set and test set in the ratio of 70:20</a:t>
            </a:r>
          </a:p>
          <a:p>
            <a:pPr marL="0" indent="0">
              <a:buNone/>
            </a:pP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sample_set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sample.split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data_set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SplitRatio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 = 0.75) 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train_set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= subset(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data_set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sample_set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== TRUE) 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test_set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= subset(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data_set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sample_set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== FALSE)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model = training(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train_set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testing(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test_set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, model)</a:t>
            </a:r>
            <a:endParaRPr lang="en-GB" dirty="0">
              <a:latin typeface="Ubuntu" panose="020B0504030602030204" pitchFamily="34" charset="0"/>
            </a:endParaRPr>
          </a:p>
          <a:p>
            <a:endParaRPr lang="en-GB" dirty="0">
              <a:latin typeface="Ubuntu" panose="020B0504030602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173F59-77EA-4E4A-8CF8-C15573CCFD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5" t="17644" r="20758" b="26868"/>
          <a:stretch/>
        </p:blipFill>
        <p:spPr>
          <a:xfrm>
            <a:off x="6096000" y="1283856"/>
            <a:ext cx="4876800" cy="268615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5A13D5-5683-46FE-87F6-E27FCF6DE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338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121834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873" y="1283856"/>
            <a:ext cx="9886418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The data is trained using Logistic Regression and Decision Tree algorithms to choose the algorithm which has a better accuracy and least error rate</a:t>
            </a:r>
          </a:p>
          <a:p>
            <a:r>
              <a:rPr lang="en-GB" dirty="0">
                <a:latin typeface="Ubuntu" panose="020B0504030602030204" pitchFamily="34" charset="0"/>
              </a:rPr>
              <a:t>Training Logistic Regression model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training = function(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train_set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){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	model =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glm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(formula = stroke ~ ., data =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train_set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	print("TRAINING DONE")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	return(model)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dirty="0">
                <a:latin typeface="Ubuntu" panose="020B0504030602030204" pitchFamily="34" charset="0"/>
              </a:rPr>
              <a:t>Training Decision Tree model</a:t>
            </a:r>
          </a:p>
          <a:p>
            <a:pPr marL="0" indent="0">
              <a:buNone/>
            </a:pP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training = function(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train_set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){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	model =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rpart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(formula = stroke ~ ., data =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train_set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	print("TRAINING DONE")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	return(model)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dirty="0">
              <a:latin typeface="Ubuntu" panose="020B0504030602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411AB4-8941-40F8-A4A0-E7BC0E075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2486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121834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873" y="1274620"/>
            <a:ext cx="11068672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The trained model is tested and a confusion matrix is generated to evaluate it’s performance by calculating Accuracy and Error rate</a:t>
            </a:r>
          </a:p>
          <a:p>
            <a:r>
              <a:rPr lang="en-GB" dirty="0">
                <a:latin typeface="Ubuntu" panose="020B0504030602030204" pitchFamily="34" charset="0"/>
              </a:rPr>
              <a:t>Testing and finding confusion matrix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testing = function(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test_set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model){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	result = predict(model,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test_set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) 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	result = (table(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ActualValue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=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test_set$stroke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PreditedValue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=result&gt;=0.7)) 	print("TESTING DONE")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	print("Confusion Matrix")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	print(result)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latin typeface="Ubuntu" panose="020B0504030602030204" pitchFamily="34" charset="0"/>
              </a:rPr>
              <a:t>Calculate Accuracy and error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accuracy = (TP + TN) + (TP + TN + FP + FN)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accuracy = accuracy * 100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error = (FP + FN) + (TP + TN + FP + FN)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error = error * 100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dirty="0">
              <a:latin typeface="Ubuntu" panose="020B0504030602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7AE6C-CE52-471A-B7A2-84314FACEB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" t="1730" r="2273" b="152"/>
          <a:stretch/>
        </p:blipFill>
        <p:spPr>
          <a:xfrm>
            <a:off x="6410035" y="3546763"/>
            <a:ext cx="4396510" cy="296569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B6801-9E4F-4EC4-BA4B-D0BE4EB64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717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272" y="186488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Introduction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0127" y="1505528"/>
            <a:ext cx="7983728" cy="4351337"/>
          </a:xfrm>
        </p:spPr>
        <p:txBody>
          <a:bodyPr/>
          <a:lstStyle/>
          <a:p>
            <a:r>
              <a:rPr lang="en-US" dirty="0">
                <a:latin typeface="Ubuntu" panose="020B0504030602030204" pitchFamily="34" charset="0"/>
              </a:rPr>
              <a:t>Data analytics typically means analyzing raw data for insights, pattern, knowledge and information.</a:t>
            </a:r>
          </a:p>
          <a:p>
            <a:r>
              <a:rPr lang="en-GB" dirty="0">
                <a:latin typeface="Ubuntu" panose="020B0504030602030204" pitchFamily="34" charset="0"/>
              </a:rPr>
              <a:t>Data analytics involves predictions, clustering, generating rules etc.</a:t>
            </a:r>
          </a:p>
          <a:p>
            <a:r>
              <a:rPr lang="en-GB" dirty="0">
                <a:latin typeface="Ubuntu" panose="020B0504030602030204" pitchFamily="34" charset="0"/>
              </a:rPr>
              <a:t>Stroke is a medical condition in which </a:t>
            </a:r>
            <a:r>
              <a:rPr lang="en-US" dirty="0">
                <a:latin typeface="Ubuntu" panose="020B0504030602030204" pitchFamily="34" charset="0"/>
              </a:rPr>
              <a:t>damage to the </a:t>
            </a:r>
            <a:br>
              <a:rPr lang="en-US" dirty="0">
                <a:latin typeface="Ubuntu" panose="020B0504030602030204" pitchFamily="34" charset="0"/>
              </a:rPr>
            </a:br>
            <a:r>
              <a:rPr lang="en-US" dirty="0">
                <a:latin typeface="Ubuntu" panose="020B0504030602030204" pitchFamily="34" charset="0"/>
              </a:rPr>
              <a:t>brain occurs from interruption of its blood supply.</a:t>
            </a:r>
          </a:p>
          <a:p>
            <a:r>
              <a:rPr lang="en-US" dirty="0">
                <a:latin typeface="Ubuntu" panose="020B0504030602030204" pitchFamily="34" charset="0"/>
              </a:rPr>
              <a:t>If it is not identified at an early stage it may lead to</a:t>
            </a:r>
            <a:br>
              <a:rPr lang="en-US" dirty="0">
                <a:latin typeface="Ubuntu" panose="020B0504030602030204" pitchFamily="34" charset="0"/>
              </a:rPr>
            </a:br>
            <a:r>
              <a:rPr lang="en-US" dirty="0">
                <a:latin typeface="Ubuntu" panose="020B0504030602030204" pitchFamily="34" charset="0"/>
              </a:rPr>
              <a:t>conditions like trouble in walking, speaking and understanding, </a:t>
            </a:r>
            <a:br>
              <a:rPr lang="en-US" dirty="0">
                <a:latin typeface="Ubuntu" panose="020B0504030602030204" pitchFamily="34" charset="0"/>
              </a:rPr>
            </a:br>
            <a:r>
              <a:rPr lang="en-US" dirty="0">
                <a:latin typeface="Ubuntu" panose="020B0504030602030204" pitchFamily="34" charset="0"/>
              </a:rPr>
              <a:t>as well as paralysis or numbness of the face, arm or leg.</a:t>
            </a:r>
          </a:p>
          <a:p>
            <a:r>
              <a:rPr lang="en-US" dirty="0">
                <a:latin typeface="Ubuntu" panose="020B0504030602030204" pitchFamily="34" charset="0"/>
              </a:rPr>
              <a:t>Hence, we have proposed a machine that will predict the </a:t>
            </a:r>
            <a:br>
              <a:rPr lang="en-US" dirty="0">
                <a:latin typeface="Ubuntu" panose="020B0504030602030204" pitchFamily="34" charset="0"/>
              </a:rPr>
            </a:br>
            <a:r>
              <a:rPr lang="en-US" dirty="0">
                <a:latin typeface="Ubuntu" panose="020B0504030602030204" pitchFamily="34" charset="0"/>
              </a:rPr>
              <a:t>risk of having a stroke based on attributes given by the user.</a:t>
            </a:r>
          </a:p>
          <a:p>
            <a:r>
              <a:rPr lang="en-US" dirty="0">
                <a:latin typeface="Ubuntu" panose="020B0504030602030204" pitchFamily="34" charset="0"/>
              </a:rPr>
              <a:t>The algorithm used is a </a:t>
            </a:r>
            <a:r>
              <a:rPr lang="en-US" u="sng" dirty="0">
                <a:latin typeface="Ubuntu" panose="020B0504030602030204" pitchFamily="34" charset="0"/>
              </a:rPr>
              <a:t>Supervised Classification Algorithm</a:t>
            </a:r>
            <a:r>
              <a:rPr lang="en-US" dirty="0">
                <a:latin typeface="Ubuntu" panose="020B0504030602030204" pitchFamily="34" charset="0"/>
              </a:rPr>
              <a:t> called </a:t>
            </a:r>
            <a:r>
              <a:rPr lang="en-US" u="sng" dirty="0">
                <a:latin typeface="Ubuntu" panose="020B0504030602030204" pitchFamily="34" charset="0"/>
              </a:rPr>
              <a:t>Logistic Regression </a:t>
            </a:r>
            <a:r>
              <a:rPr lang="en-US" dirty="0">
                <a:latin typeface="Ubuntu" panose="020B0504030602030204" pitchFamily="34" charset="0"/>
              </a:rPr>
              <a:t>and is implemented using the language ‘R’.</a:t>
            </a:r>
            <a:endParaRPr lang="en-GB" dirty="0">
              <a:latin typeface="Ubuntu" panose="020B0504030602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CFEAB3-CE90-46F7-8BF4-00AC70B53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955" y="2172704"/>
            <a:ext cx="3179768" cy="3179768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618F3F5-AB2E-4043-BA8D-9EF12EAFD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0338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121834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873" y="1274620"/>
            <a:ext cx="11068672" cy="5461546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Logistic Regression Performance</a:t>
            </a:r>
          </a:p>
          <a:p>
            <a:pPr marL="0" indent="0">
              <a:buNone/>
            </a:pPr>
            <a:r>
              <a:rPr lang="en-GB" dirty="0">
                <a:latin typeface="Ubuntu" panose="020B0504030602030204" pitchFamily="34" charset="0"/>
              </a:rPr>
              <a:t>Confusion Matrix </a:t>
            </a:r>
          </a:p>
          <a:p>
            <a:pPr marL="0" indent="0">
              <a:buNone/>
            </a:pPr>
            <a:endParaRPr lang="en-GB" dirty="0">
              <a:latin typeface="Ubuntu" panose="020B0504030602030204" pitchFamily="34" charset="0"/>
            </a:endParaRPr>
          </a:p>
          <a:p>
            <a:pPr marL="0" indent="0">
              <a:buNone/>
            </a:pPr>
            <a:endParaRPr lang="en-GB" dirty="0">
              <a:latin typeface="Ubuntu" panose="020B0504030602030204" pitchFamily="34" charset="0"/>
            </a:endParaRPr>
          </a:p>
          <a:p>
            <a:pPr marL="0" indent="0">
              <a:buNone/>
            </a:pPr>
            <a:endParaRPr lang="en-GB" dirty="0">
              <a:latin typeface="Ubuntu" panose="020B0504030602030204" pitchFamily="34" charset="0"/>
            </a:endParaRPr>
          </a:p>
          <a:p>
            <a:pPr marL="0" indent="0">
              <a:buNone/>
            </a:pP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latin typeface="Ubuntu" panose="020B0504030602030204" pitchFamily="34" charset="0"/>
              </a:rPr>
              <a:t>Accuracy</a:t>
            </a:r>
          </a:p>
          <a:p>
            <a:pPr marL="0" indent="0">
              <a:buNone/>
            </a:pPr>
            <a:r>
              <a:rPr lang="en-GB" dirty="0">
                <a:latin typeface="Ubuntu" panose="020B0504030602030204" pitchFamily="34" charset="0"/>
              </a:rPr>
              <a:t>accuracy = (40 + 38) / (40 + 16 + 15 + 38) * 100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latin typeface="Ubuntu" panose="020B0504030602030204" pitchFamily="34" charset="0"/>
              </a:rPr>
              <a:t>accuracy = 71.56</a:t>
            </a:r>
          </a:p>
          <a:p>
            <a:pPr marL="0" indent="0">
              <a:buNone/>
            </a:pPr>
            <a:r>
              <a:rPr lang="en-GB" dirty="0">
                <a:latin typeface="Ubuntu" panose="020B0504030602030204" pitchFamily="34" charset="0"/>
              </a:rPr>
              <a:t>Error</a:t>
            </a:r>
          </a:p>
          <a:p>
            <a:pPr marL="0" indent="0">
              <a:buNone/>
            </a:pPr>
            <a:r>
              <a:rPr lang="en-GB" dirty="0">
                <a:latin typeface="Ubuntu" panose="020B0504030602030204" pitchFamily="34" charset="0"/>
              </a:rPr>
              <a:t>error = (16 + 15) / (40 + 16 + 15 + 38) * 100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latin typeface="Ubuntu" panose="020B0504030602030204" pitchFamily="34" charset="0"/>
              </a:rPr>
              <a:t>error = 28.44</a:t>
            </a:r>
          </a:p>
          <a:p>
            <a:pPr marL="0" indent="0">
              <a:buNone/>
            </a:pPr>
            <a:br>
              <a:rPr lang="en-GB" dirty="0">
                <a:latin typeface="Consolas" panose="020B0609020204030204" pitchFamily="49" charset="0"/>
              </a:rPr>
            </a:br>
            <a:endParaRPr lang="en-GB" dirty="0">
              <a:latin typeface="Consolas" panose="020B0609020204030204" pitchFamily="49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BE2832-3B0F-401A-A253-E60BDA0A5E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118236"/>
              </p:ext>
            </p:extLst>
          </p:nvPr>
        </p:nvGraphicFramePr>
        <p:xfrm>
          <a:off x="245873" y="2192801"/>
          <a:ext cx="4935728" cy="148336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610636">
                  <a:extLst>
                    <a:ext uri="{9D8B030D-6E8A-4147-A177-3AD203B41FA5}">
                      <a16:colId xmlns:a16="http://schemas.microsoft.com/office/drawing/2014/main" val="2593520690"/>
                    </a:ext>
                  </a:extLst>
                </a:gridCol>
                <a:gridCol w="1699491">
                  <a:extLst>
                    <a:ext uri="{9D8B030D-6E8A-4147-A177-3AD203B41FA5}">
                      <a16:colId xmlns:a16="http://schemas.microsoft.com/office/drawing/2014/main" val="228421567"/>
                    </a:ext>
                  </a:extLst>
                </a:gridCol>
                <a:gridCol w="1625601">
                  <a:extLst>
                    <a:ext uri="{9D8B030D-6E8A-4147-A177-3AD203B41FA5}">
                      <a16:colId xmlns:a16="http://schemas.microsoft.com/office/drawing/2014/main" val="37828387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  <a:latin typeface="Ubuntu" panose="020B0504030602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Predicted Value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  <a:latin typeface="Ubuntu" panose="020B05040306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798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Actual Value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FALSE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TRUE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941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FALSE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40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16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7824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TRUE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15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38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643450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845FE98-BC1D-4AB4-92B2-6BEE322962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1" r="41350" b="10695"/>
          <a:stretch/>
        </p:blipFill>
        <p:spPr>
          <a:xfrm>
            <a:off x="5780209" y="2835564"/>
            <a:ext cx="5332371" cy="361141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DDDB17D-75CA-4098-BC19-558F1BDCF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7471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121834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873" y="1274620"/>
            <a:ext cx="11068672" cy="5461546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Decision Tree Performance</a:t>
            </a:r>
          </a:p>
          <a:p>
            <a:pPr marL="0" indent="0">
              <a:buNone/>
            </a:pPr>
            <a:r>
              <a:rPr lang="en-GB" dirty="0">
                <a:latin typeface="Ubuntu" panose="020B0504030602030204" pitchFamily="34" charset="0"/>
              </a:rPr>
              <a:t>Confusion Matrix </a:t>
            </a:r>
          </a:p>
          <a:p>
            <a:pPr marL="0" indent="0">
              <a:buNone/>
            </a:pPr>
            <a:endParaRPr lang="en-GB" dirty="0">
              <a:latin typeface="Ubuntu" panose="020B0504030602030204" pitchFamily="34" charset="0"/>
            </a:endParaRPr>
          </a:p>
          <a:p>
            <a:pPr marL="0" indent="0">
              <a:buNone/>
            </a:pPr>
            <a:endParaRPr lang="en-GB" dirty="0">
              <a:latin typeface="Ubuntu" panose="020B0504030602030204" pitchFamily="34" charset="0"/>
            </a:endParaRPr>
          </a:p>
          <a:p>
            <a:pPr marL="0" indent="0">
              <a:buNone/>
            </a:pPr>
            <a:endParaRPr lang="en-GB" dirty="0">
              <a:latin typeface="Ubuntu" panose="020B0504030602030204" pitchFamily="34" charset="0"/>
            </a:endParaRPr>
          </a:p>
          <a:p>
            <a:pPr marL="0" indent="0">
              <a:buNone/>
            </a:pP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latin typeface="Ubuntu" panose="020B0504030602030204" pitchFamily="34" charset="0"/>
              </a:rPr>
              <a:t>Accuracy</a:t>
            </a:r>
          </a:p>
          <a:p>
            <a:pPr marL="0" indent="0">
              <a:buNone/>
            </a:pPr>
            <a:r>
              <a:rPr lang="en-GB" dirty="0">
                <a:latin typeface="Ubuntu" panose="020B0504030602030204" pitchFamily="34" charset="0"/>
              </a:rPr>
              <a:t>accuracy = (43 + 27) / (43 + 13 + 26 + 27) * 100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latin typeface="Ubuntu" panose="020B0504030602030204" pitchFamily="34" charset="0"/>
              </a:rPr>
              <a:t>accuracy = 64.22</a:t>
            </a:r>
          </a:p>
          <a:p>
            <a:pPr marL="0" indent="0">
              <a:buNone/>
            </a:pPr>
            <a:r>
              <a:rPr lang="en-GB" dirty="0">
                <a:latin typeface="Ubuntu" panose="020B0504030602030204" pitchFamily="34" charset="0"/>
              </a:rPr>
              <a:t>Error</a:t>
            </a:r>
          </a:p>
          <a:p>
            <a:pPr marL="0" indent="0">
              <a:buNone/>
            </a:pPr>
            <a:r>
              <a:rPr lang="en-GB" dirty="0">
                <a:latin typeface="Ubuntu" panose="020B0504030602030204" pitchFamily="34" charset="0"/>
              </a:rPr>
              <a:t>error = (13 + 26) / (43 + 13 + 26 + 27) * 100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latin typeface="Ubuntu" panose="020B0504030602030204" pitchFamily="34" charset="0"/>
              </a:rPr>
              <a:t>error = 35.78</a:t>
            </a:r>
          </a:p>
          <a:p>
            <a:pPr marL="0" indent="0">
              <a:buNone/>
            </a:pPr>
            <a:br>
              <a:rPr lang="en-GB" dirty="0">
                <a:latin typeface="Consolas" panose="020B0609020204030204" pitchFamily="49" charset="0"/>
              </a:rPr>
            </a:br>
            <a:endParaRPr lang="en-GB" dirty="0">
              <a:latin typeface="Consolas" panose="020B0609020204030204" pitchFamily="49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18AA63-A7F4-4964-83ED-FD3160F968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878829"/>
              </p:ext>
            </p:extLst>
          </p:nvPr>
        </p:nvGraphicFramePr>
        <p:xfrm>
          <a:off x="249005" y="2196352"/>
          <a:ext cx="4935728" cy="148336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610636">
                  <a:extLst>
                    <a:ext uri="{9D8B030D-6E8A-4147-A177-3AD203B41FA5}">
                      <a16:colId xmlns:a16="http://schemas.microsoft.com/office/drawing/2014/main" val="2593520690"/>
                    </a:ext>
                  </a:extLst>
                </a:gridCol>
                <a:gridCol w="1699491">
                  <a:extLst>
                    <a:ext uri="{9D8B030D-6E8A-4147-A177-3AD203B41FA5}">
                      <a16:colId xmlns:a16="http://schemas.microsoft.com/office/drawing/2014/main" val="228421567"/>
                    </a:ext>
                  </a:extLst>
                </a:gridCol>
                <a:gridCol w="1625601">
                  <a:extLst>
                    <a:ext uri="{9D8B030D-6E8A-4147-A177-3AD203B41FA5}">
                      <a16:colId xmlns:a16="http://schemas.microsoft.com/office/drawing/2014/main" val="37828387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  <a:latin typeface="Ubuntu" panose="020B0504030602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Predicted Value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  <a:latin typeface="Ubuntu" panose="020B05040306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798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Actual Value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FALSE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TRUE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941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FALSE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43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13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7824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TRUE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26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27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643450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5207BD0E-0221-4CE5-A865-42DC9980F4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38" b="12833"/>
          <a:stretch/>
        </p:blipFill>
        <p:spPr>
          <a:xfrm>
            <a:off x="5780209" y="2817715"/>
            <a:ext cx="5298617" cy="375333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687942-3A62-440B-963D-E90BCAA13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8131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35" y="-157294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873" y="914296"/>
            <a:ext cx="11068672" cy="5461546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Plot the Decision Tree</a:t>
            </a:r>
          </a:p>
          <a:p>
            <a:pPr marL="0" indent="0">
              <a:buNone/>
            </a:pP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rpart.plot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(model)</a:t>
            </a:r>
          </a:p>
          <a:p>
            <a:r>
              <a:rPr lang="en-GB" dirty="0">
                <a:latin typeface="Ubuntu" panose="020B0504030602030204" pitchFamily="34" charset="0"/>
              </a:rPr>
              <a:t>The tree doesn't use most of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latin typeface="Ubuntu" panose="020B0504030602030204" pitchFamily="34" charset="0"/>
              </a:rPr>
              <a:t>the attributes like heart 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latin typeface="Ubuntu" panose="020B0504030602030204" pitchFamily="34" charset="0"/>
              </a:rPr>
              <a:t>condition, hypertension etc.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2258CB-6077-4C61-AED0-DE88BCFB67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5" t="5387" r="3937" b="3703"/>
          <a:stretch/>
        </p:blipFill>
        <p:spPr>
          <a:xfrm>
            <a:off x="3722253" y="482158"/>
            <a:ext cx="7341311" cy="618649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B197EB-3645-4FC6-8453-42F7FE018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591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121834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873" y="1274620"/>
            <a:ext cx="11068672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Logistic Regression model is about 7.34% more accurate than Decision Tree model.</a:t>
            </a:r>
          </a:p>
          <a:p>
            <a:r>
              <a:rPr lang="en-GB" dirty="0">
                <a:latin typeface="Ubuntu" panose="020B0504030602030204" pitchFamily="34" charset="0"/>
              </a:rPr>
              <a:t>The error rate of Decision Tree model is about 7.34% more than Logistic Regression model.</a:t>
            </a:r>
          </a:p>
          <a:p>
            <a:r>
              <a:rPr lang="en-US" dirty="0">
                <a:latin typeface="Ubuntu" panose="020B0504030602030204" pitchFamily="34" charset="0"/>
              </a:rPr>
              <a:t>The tree is unstable, meaning that a small change in the data can lead to a large change in the structure of the decision tree.</a:t>
            </a:r>
          </a:p>
          <a:p>
            <a:r>
              <a:rPr lang="en-US" dirty="0">
                <a:latin typeface="Ubuntu" panose="020B0504030602030204" pitchFamily="34" charset="0"/>
              </a:rPr>
              <a:t>Since the tree is not using most of the attributes the model gets underfitted and thus causes wrong predictions.</a:t>
            </a:r>
          </a:p>
          <a:p>
            <a:r>
              <a:rPr lang="en-US" dirty="0">
                <a:latin typeface="Ubuntu" panose="020B0504030602030204" pitchFamily="34" charset="0"/>
              </a:rPr>
              <a:t>Hence, we go for Logistic Regression model.</a:t>
            </a:r>
            <a:endParaRPr lang="en-GB" dirty="0">
              <a:latin typeface="Ubuntu" panose="020B0504030602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1A8BC7-296F-4125-9B02-AE09F78C53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7512" r="5304" b="4861"/>
          <a:stretch/>
        </p:blipFill>
        <p:spPr>
          <a:xfrm>
            <a:off x="5680364" y="3480097"/>
            <a:ext cx="4581238" cy="272674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D8D1F5-103D-4DE7-A065-D7774D95B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5760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121834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81" y="1256147"/>
            <a:ext cx="11447364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The user enters all the input data</a:t>
            </a:r>
          </a:p>
          <a:p>
            <a:r>
              <a:rPr lang="en-GB" dirty="0">
                <a:latin typeface="Ubuntu" panose="020B0504030602030204" pitchFamily="34" charset="0"/>
              </a:rPr>
              <a:t>The user clicks on submit button</a:t>
            </a:r>
          </a:p>
          <a:p>
            <a:r>
              <a:rPr lang="en-GB" dirty="0">
                <a:latin typeface="Ubuntu" panose="020B0504030602030204" pitchFamily="34" charset="0"/>
              </a:rPr>
              <a:t>Prediction() function will be called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predictor = function(age, gender,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ever_married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work_type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residence_type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hypertension,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heart_disease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smoking_type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glucose,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bmi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inp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data.frame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('gender'=gender, 'age'=age, 'hyper'=hypertension,               	heart'=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heart_disease,'marital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'=marital, '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worktype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'=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work_type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, 	'residence'=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residence_type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, 'glucose'=glucose, '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bmi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'=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bmi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, 'smoking’=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smoking_type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result = predict(model,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inp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return(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as.numeric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(result[1][1]))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GB" dirty="0">
              <a:latin typeface="Ubuntu" panose="020B0504030602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EA5AEE-420C-4E7B-A6F3-C3177FB15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350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121834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81" y="1256147"/>
            <a:ext cx="11059437" cy="49322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if(result&lt;0.0) risk = "extremely low"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if(result&gt;0.0 &amp;&amp; result&lt;=0.13) risk = "low"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if(result&gt;0.13 &amp;&amp; result&lt;=0.38) risk = "moderate"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if(result&gt;0.38 &amp;&amp; result&lt;=0.75) risk = "high"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if(result&gt;0.75) risk = "extremely high"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result = paste("Dear ",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gtkEntryGetText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(name), 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"The risk of you having a stroke in the future is ", risk)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show =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gtkMessageDialog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(window, "destroy-with-parent", "info",  "ok", result)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B7477-2326-41C9-A4EE-7094FFD61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6464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121834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Output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0DFF5D-5A85-4D79-B295-612BB44D1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994" y="620593"/>
            <a:ext cx="5288551" cy="602667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A8333-29BF-402A-943B-B8ABF3946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5261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121834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27" y="1413166"/>
            <a:ext cx="8316237" cy="4184071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Explained the idea our project</a:t>
            </a:r>
          </a:p>
          <a:p>
            <a:r>
              <a:rPr lang="en-GB" dirty="0">
                <a:latin typeface="Ubuntu" panose="020B0504030602030204" pitchFamily="34" charset="0"/>
              </a:rPr>
              <a:t>Explained the front end (UI)</a:t>
            </a:r>
          </a:p>
          <a:p>
            <a:r>
              <a:rPr lang="en-GB" dirty="0">
                <a:latin typeface="Ubuntu" panose="020B0504030602030204" pitchFamily="34" charset="0"/>
              </a:rPr>
              <a:t>How the data was analysed</a:t>
            </a:r>
          </a:p>
          <a:p>
            <a:r>
              <a:rPr lang="en-GB" dirty="0">
                <a:latin typeface="Ubuntu" panose="020B0504030602030204" pitchFamily="34" charset="0"/>
              </a:rPr>
              <a:t>Data set and Data pre-processing</a:t>
            </a:r>
          </a:p>
          <a:p>
            <a:r>
              <a:rPr lang="en-GB" dirty="0">
                <a:latin typeface="Ubuntu" panose="020B0504030602030204" pitchFamily="34" charset="0"/>
              </a:rPr>
              <a:t>Training and testing of data</a:t>
            </a:r>
          </a:p>
          <a:p>
            <a:r>
              <a:rPr lang="en-GB" dirty="0">
                <a:latin typeface="Ubuntu" panose="020B0504030602030204" pitchFamily="34" charset="0"/>
              </a:rPr>
              <a:t>Evaluating the performance of the model</a:t>
            </a:r>
          </a:p>
          <a:p>
            <a:r>
              <a:rPr lang="en-GB" dirty="0">
                <a:latin typeface="Ubuntu" panose="020B0504030602030204" pitchFamily="34" charset="0"/>
              </a:rPr>
              <a:t>Working</a:t>
            </a:r>
          </a:p>
          <a:p>
            <a:endParaRPr lang="en-GB" dirty="0">
              <a:latin typeface="Ubuntu" panose="020B0504030602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7BA85-678A-44F2-93F4-DD03DB6126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4" t="20707" r="25150" b="5434"/>
          <a:stretch/>
        </p:blipFill>
        <p:spPr>
          <a:xfrm>
            <a:off x="5600099" y="543644"/>
            <a:ext cx="4765965" cy="59186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85883A-F9F6-40DE-9C5C-6388DEBD7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76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121834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81" y="1256147"/>
            <a:ext cx="11059437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Michael Lawrence, Duncan Temple Lang “</a:t>
            </a:r>
            <a:r>
              <a:rPr lang="en-US" b="1" dirty="0">
                <a:latin typeface="Ubuntu" panose="020B0504030602030204" pitchFamily="34" charset="0"/>
              </a:rPr>
              <a:t>RGtk2:  A Graphical User Interface Toolkit for R </a:t>
            </a:r>
            <a:r>
              <a:rPr lang="en-US" dirty="0">
                <a:latin typeface="Ubuntu" panose="020B0504030602030204" pitchFamily="34" charset="0"/>
              </a:rPr>
              <a:t>”, </a:t>
            </a:r>
            <a:br>
              <a:rPr lang="en-US" dirty="0">
                <a:latin typeface="Ubuntu" panose="020B0504030602030204" pitchFamily="34" charset="0"/>
              </a:rPr>
            </a:br>
            <a:r>
              <a:rPr lang="en-US" i="1" dirty="0">
                <a:latin typeface="Ubuntu" panose="020B0504030602030204" pitchFamily="34" charset="0"/>
              </a:rPr>
              <a:t>Journal of Statistical Software, December 2010</a:t>
            </a:r>
            <a:br>
              <a:rPr lang="en-US" i="1" dirty="0">
                <a:latin typeface="Ubuntu" panose="020B0504030602030204" pitchFamily="34" charset="0"/>
              </a:rPr>
            </a:br>
            <a:r>
              <a:rPr lang="en-US" dirty="0">
                <a:latin typeface="Ubuntu" panose="020B0504030602030204" pitchFamily="34" charset="0"/>
                <a:hlinkClick r:id="rId2"/>
              </a:rPr>
              <a:t>https://core.ac.uk/reader/27052280</a:t>
            </a:r>
            <a:endParaRPr lang="en-US" dirty="0">
              <a:latin typeface="Ubuntu" panose="020B0504030602030204" pitchFamily="34" charset="0"/>
            </a:endParaRPr>
          </a:p>
          <a:p>
            <a:r>
              <a:rPr lang="en-GB" dirty="0">
                <a:latin typeface="Ubuntu" panose="020B0504030602030204" pitchFamily="34" charset="0"/>
              </a:rPr>
              <a:t>Official R Documentation: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latin typeface="Ubuntu" panose="020B0504030602030204" pitchFamily="34" charset="0"/>
                <a:hlinkClick r:id="rId3"/>
              </a:rPr>
              <a:t>https://www.r-project.org/other-docs.html</a:t>
            </a:r>
            <a:endParaRPr lang="en-GB" dirty="0">
              <a:latin typeface="Ubuntu" panose="020B0504030602030204" pitchFamily="34" charset="0"/>
            </a:endParaRPr>
          </a:p>
          <a:p>
            <a:r>
              <a:rPr lang="en-US" dirty="0">
                <a:latin typeface="Ubuntu" panose="020B0504030602030204" pitchFamily="34" charset="0"/>
              </a:rPr>
              <a:t>Official RGtk2 Documentation:</a:t>
            </a:r>
            <a:br>
              <a:rPr lang="en-US" dirty="0">
                <a:latin typeface="Ubuntu" panose="020B0504030602030204" pitchFamily="34" charset="0"/>
              </a:rPr>
            </a:br>
            <a:r>
              <a:rPr lang="en-US" dirty="0">
                <a:latin typeface="Ubuntu" panose="020B0504030602030204" pitchFamily="34" charset="0"/>
                <a:hlinkClick r:id="rId4"/>
              </a:rPr>
              <a:t>https://rdrr.io/cran/RGtk2/man/</a:t>
            </a:r>
            <a:endParaRPr lang="en-US" dirty="0">
              <a:latin typeface="Ubuntu" panose="020B0504030602030204" pitchFamily="34" charset="0"/>
            </a:endParaRPr>
          </a:p>
          <a:p>
            <a:endParaRPr lang="en-US" dirty="0">
              <a:latin typeface="Ubuntu" panose="020B0504030602030204" pitchFamily="34" charset="0"/>
            </a:endParaRPr>
          </a:p>
          <a:p>
            <a:endParaRPr lang="en-US" dirty="0">
              <a:latin typeface="Ubuntu" panose="020B0504030602030204" pitchFamily="34" charset="0"/>
            </a:endParaRPr>
          </a:p>
          <a:p>
            <a:endParaRPr lang="en-GB" dirty="0">
              <a:latin typeface="Ubuntu" panose="020B0504030602030204" pitchFamily="34" charset="0"/>
            </a:endParaRPr>
          </a:p>
          <a:p>
            <a:endParaRPr lang="en-GB" dirty="0">
              <a:latin typeface="Ubuntu" panose="020B0504030602030204" pitchFamily="34" charset="0"/>
            </a:endParaRPr>
          </a:p>
          <a:p>
            <a:endParaRPr lang="en-GB" dirty="0">
              <a:latin typeface="Ubuntu" panose="020B0504030602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B68B1-C7AE-4830-B42E-84DA607E0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463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DFB2BF-3C81-4549-AC70-CD778678CC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" t="6162" r="2876" b="4418"/>
          <a:stretch/>
        </p:blipFill>
        <p:spPr>
          <a:xfrm rot="1002408">
            <a:off x="3811211" y="1248556"/>
            <a:ext cx="4569577" cy="436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847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pageCurlDoubl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272" y="186488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Requirements	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3D211A-BD56-49D6-8D87-12912FE8C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170" y="1792927"/>
            <a:ext cx="2927194" cy="1892385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58F940-A760-4EE8-B146-01DEA04AED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615" y="4235881"/>
            <a:ext cx="2058600" cy="2058600"/>
          </a:xfrm>
          <a:prstGeom prst="rect">
            <a:avLst/>
          </a:prstGeom>
          <a:effectLst>
            <a:reflection blurRad="63500" stA="52000" endA="300" endPos="30000" dist="50800" dir="5400000" sy="-100000" algn="bl" rotWithShape="0"/>
            <a:softEdge rad="317500"/>
          </a:effec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ABDE1EB-1037-4D2C-9002-22E8337E5748}"/>
              </a:ext>
            </a:extLst>
          </p:cNvPr>
          <p:cNvSpPr txBox="1">
            <a:spLocks/>
          </p:cNvSpPr>
          <p:nvPr/>
        </p:nvSpPr>
        <p:spPr>
          <a:xfrm>
            <a:off x="887801" y="3819236"/>
            <a:ext cx="9027437" cy="2650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None/>
            </a:pPr>
            <a:r>
              <a:rPr lang="en-GB" sz="1800" b="1" u="sng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Hardware Requirements </a:t>
            </a:r>
            <a:endParaRPr lang="en-GB" sz="2000" dirty="0">
              <a:effectLst/>
            </a:endParaRPr>
          </a:p>
          <a:p>
            <a:pPr marL="182880" indent="-182880" algn="l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</a:pPr>
            <a:r>
              <a:rPr lang="en-GB" sz="1800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An intel-compatible PC with R installed</a:t>
            </a:r>
            <a:endParaRPr lang="en-GB" sz="2000" dirty="0">
              <a:effectLst/>
            </a:endParaRPr>
          </a:p>
          <a:p>
            <a:pPr marL="182880" indent="-182880" algn="l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</a:pPr>
            <a:r>
              <a:rPr lang="en-GB" sz="1800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A RAM of least 2 GB</a:t>
            </a:r>
            <a:endParaRPr lang="en-GB" sz="2000" dirty="0">
              <a:effectLst/>
            </a:endParaRPr>
          </a:p>
          <a:p>
            <a:pPr marL="182880" indent="-182880" algn="l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</a:pPr>
            <a:r>
              <a:rPr lang="en-GB" sz="1800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2.5Ghz or higher processor</a:t>
            </a:r>
            <a:endParaRPr lang="en-GB" sz="2000" dirty="0">
              <a:effectLst/>
            </a:endParaRPr>
          </a:p>
          <a:p>
            <a:pPr marL="182880" indent="-182880" algn="l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</a:pPr>
            <a:r>
              <a:rPr lang="en-GB" sz="1800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34 bit or 64 bit architecture</a:t>
            </a:r>
            <a:endParaRPr lang="en-GB" sz="2000" dirty="0">
              <a:effectLst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3A5F027-7C75-460F-A7A8-4295E3EB7B55}"/>
              </a:ext>
            </a:extLst>
          </p:cNvPr>
          <p:cNvSpPr txBox="1">
            <a:spLocks/>
          </p:cNvSpPr>
          <p:nvPr/>
        </p:nvSpPr>
        <p:spPr>
          <a:xfrm>
            <a:off x="975548" y="1311568"/>
            <a:ext cx="9027437" cy="2650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None/>
            </a:pPr>
            <a:r>
              <a:rPr lang="en-GB" sz="1800" b="1" u="sng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Software Requirements</a:t>
            </a:r>
            <a:endParaRPr lang="en-GB" dirty="0">
              <a:effectLst/>
            </a:endParaRPr>
          </a:p>
          <a:p>
            <a:pPr marL="182880" indent="-182880" algn="l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</a:pPr>
            <a:r>
              <a:rPr lang="en-GB" sz="1800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R Compiler, </a:t>
            </a:r>
            <a:r>
              <a:rPr lang="en-GB" sz="1800" b="1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R 3.6 </a:t>
            </a:r>
            <a:r>
              <a:rPr lang="en-GB" sz="1800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or higher</a:t>
            </a:r>
            <a:endParaRPr lang="en-GB" dirty="0">
              <a:effectLst/>
            </a:endParaRPr>
          </a:p>
          <a:p>
            <a:pPr marL="182880" indent="-182880" algn="l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</a:pPr>
            <a:r>
              <a:rPr lang="en-GB" sz="1800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A GUI library, </a:t>
            </a:r>
            <a:r>
              <a:rPr lang="en-GB" sz="1800" b="1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RGtk2</a:t>
            </a:r>
            <a:endParaRPr lang="en-GB" dirty="0">
              <a:effectLst/>
            </a:endParaRPr>
          </a:p>
          <a:p>
            <a:pPr marL="182880" indent="-182880" algn="l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</a:pPr>
            <a:r>
              <a:rPr lang="en-GB" sz="1800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Data visualization package, </a:t>
            </a:r>
            <a:r>
              <a:rPr lang="en-GB" sz="1800" b="1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ggplot2</a:t>
            </a:r>
            <a:r>
              <a:rPr lang="en-GB" sz="1800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 and </a:t>
            </a:r>
            <a:r>
              <a:rPr lang="en-GB" sz="1800" b="1" kern="1200" spc="10" baseline="0" dirty="0" err="1">
                <a:solidFill>
                  <a:srgbClr val="FFFFFF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plotrix</a:t>
            </a:r>
            <a:endParaRPr lang="en-GB" dirty="0">
              <a:effectLst/>
            </a:endParaRPr>
          </a:p>
          <a:p>
            <a:pPr marL="182880" indent="-182880" algn="l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</a:pPr>
            <a:r>
              <a:rPr lang="en-GB" sz="1800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Decision tree plot package, </a:t>
            </a:r>
            <a:r>
              <a:rPr lang="en-GB" sz="1800" b="1" kern="1200" spc="10" baseline="0" dirty="0" err="1">
                <a:solidFill>
                  <a:srgbClr val="FFFFFF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rpart</a:t>
            </a:r>
            <a:r>
              <a:rPr lang="en-GB" sz="1800" b="1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lang="en-GB" sz="1800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and </a:t>
            </a:r>
            <a:r>
              <a:rPr lang="en-GB" sz="1800" b="1" kern="1200" spc="10" baseline="0" dirty="0" err="1">
                <a:solidFill>
                  <a:srgbClr val="FFFFFF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rpart.plot</a:t>
            </a:r>
            <a:br>
              <a:rPr lang="en-GB" sz="1800" b="1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</a:br>
            <a:r>
              <a:rPr lang="en-GB" sz="1800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 </a:t>
            </a:r>
            <a:endParaRPr lang="en-GB" dirty="0">
              <a:effectLst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FB7D00F-F4D9-4FE7-BCF0-4C472C910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4591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90" y="103361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User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528" y="1256146"/>
            <a:ext cx="9886418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UI is designed using a library called RGtk2</a:t>
            </a:r>
          </a:p>
          <a:p>
            <a:r>
              <a:rPr lang="en-GB" dirty="0">
                <a:latin typeface="Ubuntu" panose="020B0504030602030204" pitchFamily="34" charset="0"/>
              </a:rPr>
              <a:t>The interface has inputs such as Name, Age, Gender, Marital status, 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latin typeface="Ubuntu" panose="020B0504030602030204" pitchFamily="34" charset="0"/>
              </a:rPr>
              <a:t>work and residency type etc.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# Import RGtk2 library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library(RGtk2)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# Create windows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window =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gtkWindow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("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toplevel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", show = FALSE)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gtkWindowSetTitle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(window, "Stroke Predictor")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gtkWindowSetDefaultSize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(window, 530, 500)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# Create a box to enclose widgets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box &lt;-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gtkVBox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(TRUE, 4) 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# Add all contents to the window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window$add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(box)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# Show the window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window$show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878F71-8806-4939-85AF-79BB77C1F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138" y="2396837"/>
            <a:ext cx="3117808" cy="336203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56D2C-CC4D-4842-9959-01200E533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9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90" y="103361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User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528" y="1086110"/>
            <a:ext cx="9886418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Creating widgets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# Text entry widgets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name_frame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 &lt;-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gtkFrame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("Enter Your Name")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name =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gtkEntryNew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(show = TRUE)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name_frame$add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(name)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box$packStart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name_frame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fill = TRUE)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# Drop down choice widgets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gender_frame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&lt;-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gtkFrame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("Gender")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choiceList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= c("--Select--", "Male", "Female")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gender &lt;-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gtkComboBoxNewText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for (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in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choiceList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)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gender$appendText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gender$setActive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(0)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gender_frame$add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(gender)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box$packStart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gender_frame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fill = TRUE)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# Button widgets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submit =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gtkButton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("Submit")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gSignalConnect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(submit, "clicked", function(e){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submit_function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()})</a:t>
            </a:r>
          </a:p>
          <a:p>
            <a:r>
              <a:rPr lang="en-GB" dirty="0">
                <a:latin typeface="Ubuntu" panose="020B0504030602030204" pitchFamily="34" charset="0"/>
              </a:rPr>
              <a:t>Similarly create other input widgets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D5CEE-7125-430C-AC4A-C2A1F9BC8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059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490" y="-118312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User Interface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74DCC4-6FEA-4BE4-B07E-A564F42E5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907" y="864437"/>
            <a:ext cx="5456292" cy="5822690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15A992-6F15-41FE-AB26-FE2D152E8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147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90" y="103361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User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528" y="1256146"/>
            <a:ext cx="9886418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Fill in all the input data</a:t>
            </a:r>
          </a:p>
          <a:p>
            <a:r>
              <a:rPr lang="en-GB" dirty="0">
                <a:latin typeface="Ubuntu" panose="020B0504030602030204" pitchFamily="34" charset="0"/>
              </a:rPr>
              <a:t>Click on submit button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Submit = function(){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	evaluate()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	result = predictor(inputs)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	display(result)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6CA78E-DE57-476D-A02E-CC65EC704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3968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90" y="103361"/>
            <a:ext cx="9572383" cy="700203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User Interface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B924AE-EB54-47D6-AF63-F08C6C06B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28" y="897684"/>
            <a:ext cx="4911917" cy="56974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9C80E4-D7D3-4519-A50D-CCBC9CEAF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831" y="897684"/>
            <a:ext cx="4999628" cy="5697429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6F6DC3D-73DA-482E-AF08-137D2BA20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4542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90" y="103361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Dataset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528" y="1256146"/>
            <a:ext cx="9886418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The data set taken for analysis and creating a stroke prediction machine is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b="1" u="sng" dirty="0">
                <a:latin typeface="Ubuntu" panose="020B0504030602030204" pitchFamily="34" charset="0"/>
              </a:rPr>
              <a:t>healthcare-dataset-stroke-data.csv</a:t>
            </a:r>
          </a:p>
          <a:p>
            <a:r>
              <a:rPr lang="en-GB" dirty="0">
                <a:latin typeface="Ubuntu" panose="020B0504030602030204" pitchFamily="34" charset="0"/>
              </a:rPr>
              <a:t>The dataset is available at: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latin typeface="Ubuntu" panose="020B0504030602030204" pitchFamily="34" charset="0"/>
                <a:hlinkClick r:id="rId2"/>
              </a:rPr>
              <a:t>https://www.kaggle.com/fedesoriano/stroke-prediction-dataset</a:t>
            </a:r>
            <a:endParaRPr lang="en-GB" dirty="0">
              <a:latin typeface="Ubuntu" panose="020B0504030602030204" pitchFamily="34" charset="0"/>
            </a:endParaRPr>
          </a:p>
          <a:p>
            <a:r>
              <a:rPr lang="en-GB" dirty="0">
                <a:latin typeface="Ubuntu" panose="020B0504030602030204" pitchFamily="34" charset="0"/>
              </a:rPr>
              <a:t>The attributes in the dataset are: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Id (Non Discrete Attribute)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Hypertension (Binary Attribute)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Heart Disease (Binary Attribute)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Ever been married (Binary Attribute)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Work type (Discrete Attribute)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Residence type (Discrete Attribute)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Average blood glucose level (Continuous valued Attribute)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BMI (Continuous valued Attribute)</a:t>
            </a:r>
          </a:p>
          <a:p>
            <a:r>
              <a:rPr lang="en-GB" dirty="0">
                <a:latin typeface="Ubuntu" panose="020B0504030602030204" pitchFamily="34" charset="0"/>
              </a:rPr>
              <a:t>The class label in the dataset is </a:t>
            </a:r>
            <a:r>
              <a:rPr lang="en-GB" b="1" dirty="0">
                <a:latin typeface="Ubuntu" panose="020B0504030602030204" pitchFamily="34" charset="0"/>
              </a:rPr>
              <a:t>Stroke</a:t>
            </a:r>
            <a:r>
              <a:rPr lang="en-GB" dirty="0">
                <a:latin typeface="Ubuntu" panose="020B0504030602030204" pitchFamily="34" charset="0"/>
              </a:rPr>
              <a:t> (Binary Attribute)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955DD3-795B-4A1D-A1C0-205A545EE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854" y="2303963"/>
            <a:ext cx="3609619" cy="3609619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14E8B91-B7EA-4CD7-BD92-9B2CEE89C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7400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2.xml><?xml version="1.0" encoding="utf-8"?>
<a:theme xmlns:a="http://schemas.openxmlformats.org/drawingml/2006/main" name="Dept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246</TotalTime>
  <Words>2230</Words>
  <Application>Microsoft Office PowerPoint</Application>
  <PresentationFormat>Widescreen</PresentationFormat>
  <Paragraphs>232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Calibri</vt:lpstr>
      <vt:lpstr>Candara</vt:lpstr>
      <vt:lpstr>Century Schoolbook</vt:lpstr>
      <vt:lpstr>Consolas</vt:lpstr>
      <vt:lpstr>Corbel</vt:lpstr>
      <vt:lpstr>Ubuntu</vt:lpstr>
      <vt:lpstr>Wingdings 2</vt:lpstr>
      <vt:lpstr>View</vt:lpstr>
      <vt:lpstr>Depth</vt:lpstr>
      <vt:lpstr>PowerPoint Presentation</vt:lpstr>
      <vt:lpstr>Introduction </vt:lpstr>
      <vt:lpstr>Requirements </vt:lpstr>
      <vt:lpstr>User Interface</vt:lpstr>
      <vt:lpstr>User Interface</vt:lpstr>
      <vt:lpstr>User Interface</vt:lpstr>
      <vt:lpstr>User Interface</vt:lpstr>
      <vt:lpstr>User Interface</vt:lpstr>
      <vt:lpstr>Dataset </vt:lpstr>
      <vt:lpstr>Data pre-processing</vt:lpstr>
      <vt:lpstr>Data Analysis</vt:lpstr>
      <vt:lpstr>Data Analysis</vt:lpstr>
      <vt:lpstr>Data Analysis</vt:lpstr>
      <vt:lpstr>Data Analysis</vt:lpstr>
      <vt:lpstr>Data Analysis</vt:lpstr>
      <vt:lpstr>Data Analysis</vt:lpstr>
      <vt:lpstr>Training and Testing</vt:lpstr>
      <vt:lpstr>Training</vt:lpstr>
      <vt:lpstr>Testing</vt:lpstr>
      <vt:lpstr>Performance</vt:lpstr>
      <vt:lpstr>Performance</vt:lpstr>
      <vt:lpstr>Performance</vt:lpstr>
      <vt:lpstr>Performance</vt:lpstr>
      <vt:lpstr>Prediction</vt:lpstr>
      <vt:lpstr>Prediction</vt:lpstr>
      <vt:lpstr>Output</vt:lpstr>
      <vt:lpstr>Summary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Prakyath Arya</dc:creator>
  <cp:lastModifiedBy>Prakyath Arya</cp:lastModifiedBy>
  <cp:revision>25</cp:revision>
  <dcterms:created xsi:type="dcterms:W3CDTF">2021-05-05T04:29:42Z</dcterms:created>
  <dcterms:modified xsi:type="dcterms:W3CDTF">2021-05-05T08:36:20Z</dcterms:modified>
</cp:coreProperties>
</file>